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56" r:id="rId5"/>
    <p:sldId id="382" r:id="rId6"/>
    <p:sldId id="386" r:id="rId7"/>
    <p:sldId id="387" r:id="rId8"/>
    <p:sldId id="388" r:id="rId9"/>
    <p:sldId id="391" r:id="rId10"/>
    <p:sldId id="392" r:id="rId11"/>
    <p:sldId id="394" r:id="rId12"/>
    <p:sldId id="393" r:id="rId13"/>
    <p:sldId id="395" r:id="rId14"/>
    <p:sldId id="396" r:id="rId15"/>
    <p:sldId id="397" r:id="rId16"/>
    <p:sldId id="398" r:id="rId17"/>
    <p:sldId id="389" r:id="rId18"/>
    <p:sldId id="390" r:id="rId19"/>
    <p:sldId id="400" r:id="rId20"/>
    <p:sldId id="399" r:id="rId21"/>
    <p:sldId id="401" r:id="rId22"/>
    <p:sldId id="402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25"/>
    <a:srgbClr val="E9012C"/>
    <a:srgbClr val="F6B3D4"/>
    <a:srgbClr val="028880"/>
    <a:srgbClr val="DD0039"/>
    <a:srgbClr val="251720"/>
    <a:srgbClr val="F61A53"/>
    <a:srgbClr val="068998"/>
    <a:srgbClr val="BFBFBF"/>
    <a:srgbClr val="C1E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B50D8A-A806-48C6-A8AA-11773E799CDF}" v="19" dt="2019-10-22T07:38:30.3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047" autoAdjust="0"/>
  </p:normalViewPr>
  <p:slideViewPr>
    <p:cSldViewPr snapToGrid="0">
      <p:cViewPr varScale="1">
        <p:scale>
          <a:sx n="70" d="100"/>
          <a:sy n="70" d="100"/>
        </p:scale>
        <p:origin x="1166" y="5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e364d0b9-009e-4116-b78a-a86aed516e71" providerId="ADAL" clId="{4FB50D8A-A806-48C6-A8AA-11773E799CDF}"/>
    <pc:docChg chg="undo custSel addSld delSld modSld sldOrd">
      <pc:chgData name="Stijn Weijermars" userId="e364d0b9-009e-4116-b78a-a86aed516e71" providerId="ADAL" clId="{4FB50D8A-A806-48C6-A8AA-11773E799CDF}" dt="2019-10-22T07:42:42.818" v="280" actId="20577"/>
      <pc:docMkLst>
        <pc:docMk/>
      </pc:docMkLst>
      <pc:sldChg chg="delSp modSp">
        <pc:chgData name="Stijn Weijermars" userId="e364d0b9-009e-4116-b78a-a86aed516e71" providerId="ADAL" clId="{4FB50D8A-A806-48C6-A8AA-11773E799CDF}" dt="2019-10-22T07:40:00.499" v="274" actId="1037"/>
        <pc:sldMkLst>
          <pc:docMk/>
          <pc:sldMk cId="1058433591" sldId="291"/>
        </pc:sldMkLst>
        <pc:spChg chg="mod">
          <ac:chgData name="Stijn Weijermars" userId="e364d0b9-009e-4116-b78a-a86aed516e71" providerId="ADAL" clId="{4FB50D8A-A806-48C6-A8AA-11773E799CDF}" dt="2019-10-22T07:40:00.499" v="274" actId="1037"/>
          <ac:spMkLst>
            <pc:docMk/>
            <pc:sldMk cId="1058433591" sldId="291"/>
            <ac:spMk id="7" creationId="{00000000-0000-0000-0000-000000000000}"/>
          </ac:spMkLst>
        </pc:spChg>
        <pc:spChg chg="mod">
          <ac:chgData name="Stijn Weijermars" userId="e364d0b9-009e-4116-b78a-a86aed516e71" providerId="ADAL" clId="{4FB50D8A-A806-48C6-A8AA-11773E799CDF}" dt="2019-10-22T07:40:00.499" v="274" actId="1037"/>
          <ac:spMkLst>
            <pc:docMk/>
            <pc:sldMk cId="1058433591" sldId="291"/>
            <ac:spMk id="8" creationId="{00000000-0000-0000-0000-000000000000}"/>
          </ac:spMkLst>
        </pc:spChg>
        <pc:spChg chg="mod">
          <ac:chgData name="Stijn Weijermars" userId="e364d0b9-009e-4116-b78a-a86aed516e71" providerId="ADAL" clId="{4FB50D8A-A806-48C6-A8AA-11773E799CDF}" dt="2019-10-22T07:40:00.499" v="274" actId="1037"/>
          <ac:spMkLst>
            <pc:docMk/>
            <pc:sldMk cId="1058433591" sldId="291"/>
            <ac:spMk id="10" creationId="{00000000-0000-0000-0000-000000000000}"/>
          </ac:spMkLst>
        </pc:spChg>
        <pc:picChg chg="del">
          <ac:chgData name="Stijn Weijermars" userId="e364d0b9-009e-4116-b78a-a86aed516e71" providerId="ADAL" clId="{4FB50D8A-A806-48C6-A8AA-11773E799CDF}" dt="2019-10-22T07:39:51.334" v="247" actId="478"/>
          <ac:picMkLst>
            <pc:docMk/>
            <pc:sldMk cId="1058433591" sldId="291"/>
            <ac:picMk id="9" creationId="{00000000-0000-0000-0000-000000000000}"/>
          </ac:picMkLst>
        </pc:picChg>
      </pc:sldChg>
      <pc:sldChg chg="del">
        <pc:chgData name="Stijn Weijermars" userId="e364d0b9-009e-4116-b78a-a86aed516e71" providerId="ADAL" clId="{4FB50D8A-A806-48C6-A8AA-11773E799CDF}" dt="2019-10-22T06:35:16.177" v="67" actId="2696"/>
        <pc:sldMkLst>
          <pc:docMk/>
          <pc:sldMk cId="1357631818" sldId="382"/>
        </pc:sldMkLst>
      </pc:sldChg>
      <pc:sldChg chg="del">
        <pc:chgData name="Stijn Weijermars" userId="e364d0b9-009e-4116-b78a-a86aed516e71" providerId="ADAL" clId="{4FB50D8A-A806-48C6-A8AA-11773E799CDF}" dt="2019-10-22T06:35:17.520" v="68" actId="2696"/>
        <pc:sldMkLst>
          <pc:docMk/>
          <pc:sldMk cId="2552409565" sldId="383"/>
        </pc:sldMkLst>
      </pc:sldChg>
      <pc:sldChg chg="modNotesTx">
        <pc:chgData name="Stijn Weijermars" userId="e364d0b9-009e-4116-b78a-a86aed516e71" providerId="ADAL" clId="{4FB50D8A-A806-48C6-A8AA-11773E799CDF}" dt="2019-10-22T07:42:42.818" v="280" actId="20577"/>
        <pc:sldMkLst>
          <pc:docMk/>
          <pc:sldMk cId="2533043490" sldId="386"/>
        </pc:sldMkLst>
      </pc:sldChg>
      <pc:sldChg chg="ord">
        <pc:chgData name="Stijn Weijermars" userId="e364d0b9-009e-4116-b78a-a86aed516e71" providerId="ADAL" clId="{4FB50D8A-A806-48C6-A8AA-11773E799CDF}" dt="2019-10-22T07:30:54.395" v="117"/>
        <pc:sldMkLst>
          <pc:docMk/>
          <pc:sldMk cId="4210386148" sldId="389"/>
        </pc:sldMkLst>
      </pc:sldChg>
      <pc:sldChg chg="delSp ord">
        <pc:chgData name="Stijn Weijermars" userId="e364d0b9-009e-4116-b78a-a86aed516e71" providerId="ADAL" clId="{4FB50D8A-A806-48C6-A8AA-11773E799CDF}" dt="2019-10-22T07:32:44.169" v="119"/>
        <pc:sldMkLst>
          <pc:docMk/>
          <pc:sldMk cId="1431466494" sldId="390"/>
        </pc:sldMkLst>
        <pc:picChg chg="del">
          <ac:chgData name="Stijn Weijermars" userId="e364d0b9-009e-4116-b78a-a86aed516e71" providerId="ADAL" clId="{4FB50D8A-A806-48C6-A8AA-11773E799CDF}" dt="2019-10-22T07:32:44.169" v="119"/>
          <ac:picMkLst>
            <pc:docMk/>
            <pc:sldMk cId="1431466494" sldId="390"/>
            <ac:picMk id="3" creationId="{CB84F802-A403-405B-8D3F-1A0101F61CE1}"/>
          </ac:picMkLst>
        </pc:picChg>
        <pc:picChg chg="del">
          <ac:chgData name="Stijn Weijermars" userId="e364d0b9-009e-4116-b78a-a86aed516e71" providerId="ADAL" clId="{4FB50D8A-A806-48C6-A8AA-11773E799CDF}" dt="2019-10-22T07:32:39.315" v="118"/>
          <ac:picMkLst>
            <pc:docMk/>
            <pc:sldMk cId="1431466494" sldId="390"/>
            <ac:picMk id="1026" creationId="{34ABE116-E20A-4B41-8DC4-33AE79004060}"/>
          </ac:picMkLst>
        </pc:picChg>
      </pc:sldChg>
      <pc:sldChg chg="modSp">
        <pc:chgData name="Stijn Weijermars" userId="e364d0b9-009e-4116-b78a-a86aed516e71" providerId="ADAL" clId="{4FB50D8A-A806-48C6-A8AA-11773E799CDF}" dt="2019-10-22T07:41:24.442" v="276" actId="688"/>
        <pc:sldMkLst>
          <pc:docMk/>
          <pc:sldMk cId="2624407338" sldId="395"/>
        </pc:sldMkLst>
        <pc:picChg chg="mod">
          <ac:chgData name="Stijn Weijermars" userId="e364d0b9-009e-4116-b78a-a86aed516e71" providerId="ADAL" clId="{4FB50D8A-A806-48C6-A8AA-11773E799CDF}" dt="2019-10-22T07:41:24.442" v="276" actId="688"/>
          <ac:picMkLst>
            <pc:docMk/>
            <pc:sldMk cId="2624407338" sldId="395"/>
            <ac:picMk id="7" creationId="{00000000-0000-0000-0000-000000000000}"/>
          </ac:picMkLst>
        </pc:picChg>
      </pc:sldChg>
      <pc:sldChg chg="delSp">
        <pc:chgData name="Stijn Weijermars" userId="e364d0b9-009e-4116-b78a-a86aed516e71" providerId="ADAL" clId="{4FB50D8A-A806-48C6-A8AA-11773E799CDF}" dt="2019-10-22T07:42:15.009" v="277" actId="478"/>
        <pc:sldMkLst>
          <pc:docMk/>
          <pc:sldMk cId="3930845537" sldId="398"/>
        </pc:sldMkLst>
        <pc:picChg chg="del">
          <ac:chgData name="Stijn Weijermars" userId="e364d0b9-009e-4116-b78a-a86aed516e71" providerId="ADAL" clId="{4FB50D8A-A806-48C6-A8AA-11773E799CDF}" dt="2019-10-22T07:42:15.009" v="277" actId="478"/>
          <ac:picMkLst>
            <pc:docMk/>
            <pc:sldMk cId="3930845537" sldId="398"/>
            <ac:picMk id="5" creationId="{00000000-0000-0000-0000-000000000000}"/>
          </ac:picMkLst>
        </pc:picChg>
      </pc:sldChg>
      <pc:sldChg chg="addSp delSp modSp add">
        <pc:chgData name="Stijn Weijermars" userId="e364d0b9-009e-4116-b78a-a86aed516e71" providerId="ADAL" clId="{4FB50D8A-A806-48C6-A8AA-11773E799CDF}" dt="2019-10-22T07:39:30.860" v="246" actId="1035"/>
        <pc:sldMkLst>
          <pc:docMk/>
          <pc:sldMk cId="1993543469" sldId="399"/>
        </pc:sldMkLst>
        <pc:spChg chg="mod">
          <ac:chgData name="Stijn Weijermars" userId="e364d0b9-009e-4116-b78a-a86aed516e71" providerId="ADAL" clId="{4FB50D8A-A806-48C6-A8AA-11773E799CDF}" dt="2019-10-22T07:21:46.224" v="96" actId="20577"/>
          <ac:spMkLst>
            <pc:docMk/>
            <pc:sldMk cId="1993543469" sldId="399"/>
            <ac:spMk id="2" creationId="{2BF4E140-D74A-45BE-A448-D5C7ED3765BF}"/>
          </ac:spMkLst>
        </pc:spChg>
        <pc:spChg chg="del">
          <ac:chgData name="Stijn Weijermars" userId="e364d0b9-009e-4116-b78a-a86aed516e71" providerId="ADAL" clId="{4FB50D8A-A806-48C6-A8AA-11773E799CDF}" dt="2019-10-22T07:27:31.827" v="97"/>
          <ac:spMkLst>
            <pc:docMk/>
            <pc:sldMk cId="1993543469" sldId="399"/>
            <ac:spMk id="3" creationId="{1F17D16F-6985-4EBC-805C-B5DAB398335E}"/>
          </ac:spMkLst>
        </pc:spChg>
        <pc:spChg chg="add del mod">
          <ac:chgData name="Stijn Weijermars" userId="e364d0b9-009e-4116-b78a-a86aed516e71" providerId="ADAL" clId="{4FB50D8A-A806-48C6-A8AA-11773E799CDF}" dt="2019-10-22T07:28:45.745" v="108"/>
          <ac:spMkLst>
            <pc:docMk/>
            <pc:sldMk cId="1993543469" sldId="399"/>
            <ac:spMk id="5" creationId="{D768CE2A-447F-4D6C-A8F2-7CB2728B3F4F}"/>
          </ac:spMkLst>
        </pc:spChg>
        <pc:spChg chg="add mod">
          <ac:chgData name="Stijn Weijermars" userId="e364d0b9-009e-4116-b78a-a86aed516e71" providerId="ADAL" clId="{4FB50D8A-A806-48C6-A8AA-11773E799CDF}" dt="2019-10-22T07:29:13.357" v="116" actId="1076"/>
          <ac:spMkLst>
            <pc:docMk/>
            <pc:sldMk cId="1993543469" sldId="399"/>
            <ac:spMk id="6" creationId="{4C447A7A-FDAF-42EA-928D-10C2F7A5EEAC}"/>
          </ac:spMkLst>
        </pc:spChg>
        <pc:picChg chg="add mod modCrop">
          <ac:chgData name="Stijn Weijermars" userId="e364d0b9-009e-4116-b78a-a86aed516e71" providerId="ADAL" clId="{4FB50D8A-A806-48C6-A8AA-11773E799CDF}" dt="2019-10-22T07:28:23.400" v="103" actId="1076"/>
          <ac:picMkLst>
            <pc:docMk/>
            <pc:sldMk cId="1993543469" sldId="399"/>
            <ac:picMk id="4" creationId="{50EC31C0-53B1-48F0-8898-26CF642630F7}"/>
          </ac:picMkLst>
        </pc:picChg>
        <pc:picChg chg="add mod ord modCrop">
          <ac:chgData name="Stijn Weijermars" userId="e364d0b9-009e-4116-b78a-a86aed516e71" providerId="ADAL" clId="{4FB50D8A-A806-48C6-A8AA-11773E799CDF}" dt="2019-10-22T07:39:23.931" v="239" actId="166"/>
          <ac:picMkLst>
            <pc:docMk/>
            <pc:sldMk cId="1993543469" sldId="399"/>
            <ac:picMk id="7" creationId="{8E72076D-CE46-4F0B-9A93-7570C86AC306}"/>
          </ac:picMkLst>
        </pc:picChg>
        <pc:picChg chg="add mod modCrop">
          <ac:chgData name="Stijn Weijermars" userId="e364d0b9-009e-4116-b78a-a86aed516e71" providerId="ADAL" clId="{4FB50D8A-A806-48C6-A8AA-11773E799CDF}" dt="2019-10-22T07:39:30.860" v="246" actId="1035"/>
          <ac:picMkLst>
            <pc:docMk/>
            <pc:sldMk cId="1993543469" sldId="399"/>
            <ac:picMk id="8" creationId="{8FD6652E-CEB3-4647-9E18-76D03978EFB8}"/>
          </ac:picMkLst>
        </pc:picChg>
      </pc:sldChg>
      <pc:sldChg chg="del">
        <pc:chgData name="Stijn Weijermars" userId="e364d0b9-009e-4116-b78a-a86aed516e71" providerId="ADAL" clId="{4FB50D8A-A806-48C6-A8AA-11773E799CDF}" dt="2019-10-22T07:20:29.237" v="81" actId="2696"/>
        <pc:sldMkLst>
          <pc:docMk/>
          <pc:sldMk cId="2062857674" sldId="399"/>
        </pc:sldMkLst>
      </pc:sldChg>
      <pc:sldChg chg="del">
        <pc:chgData name="Stijn Weijermars" userId="e364d0b9-009e-4116-b78a-a86aed516e71" providerId="ADAL" clId="{4FB50D8A-A806-48C6-A8AA-11773E799CDF}" dt="2019-10-22T07:20:28.746" v="80" actId="2696"/>
        <pc:sldMkLst>
          <pc:docMk/>
          <pc:sldMk cId="12540014" sldId="400"/>
        </pc:sldMkLst>
      </pc:sldChg>
      <pc:sldChg chg="add del">
        <pc:chgData name="Stijn Weijermars" userId="e364d0b9-009e-4116-b78a-a86aed516e71" providerId="ADAL" clId="{4FB50D8A-A806-48C6-A8AA-11773E799CDF}" dt="2019-10-22T07:28:38.097" v="105"/>
        <pc:sldMkLst>
          <pc:docMk/>
          <pc:sldMk cId="2000323454" sldId="400"/>
        </pc:sldMkLst>
      </pc:sldChg>
      <pc:sldChg chg="addSp delSp modSp add">
        <pc:chgData name="Stijn Weijermars" userId="e364d0b9-009e-4116-b78a-a86aed516e71" providerId="ADAL" clId="{4FB50D8A-A806-48C6-A8AA-11773E799CDF}" dt="2019-10-22T07:36:23.659" v="224" actId="478"/>
        <pc:sldMkLst>
          <pc:docMk/>
          <pc:sldMk cId="2809306469" sldId="400"/>
        </pc:sldMkLst>
        <pc:spChg chg="mod">
          <ac:chgData name="Stijn Weijermars" userId="e364d0b9-009e-4116-b78a-a86aed516e71" providerId="ADAL" clId="{4FB50D8A-A806-48C6-A8AA-11773E799CDF}" dt="2019-10-22T07:33:08.379" v="185" actId="20577"/>
          <ac:spMkLst>
            <pc:docMk/>
            <pc:sldMk cId="2809306469" sldId="400"/>
            <ac:spMk id="2" creationId="{033A164C-F3ED-4BAC-A94C-4F8CF4FBAC34}"/>
          </ac:spMkLst>
        </pc:spChg>
        <pc:spChg chg="del">
          <ac:chgData name="Stijn Weijermars" userId="e364d0b9-009e-4116-b78a-a86aed516e71" providerId="ADAL" clId="{4FB50D8A-A806-48C6-A8AA-11773E799CDF}" dt="2019-10-22T07:33:11.834" v="186"/>
          <ac:spMkLst>
            <pc:docMk/>
            <pc:sldMk cId="2809306469" sldId="400"/>
            <ac:spMk id="3" creationId="{5D31E12E-723E-4ADD-9A0C-3FE9C048A836}"/>
          </ac:spMkLst>
        </pc:spChg>
        <pc:spChg chg="del">
          <ac:chgData name="Stijn Weijermars" userId="e364d0b9-009e-4116-b78a-a86aed516e71" providerId="ADAL" clId="{4FB50D8A-A806-48C6-A8AA-11773E799CDF}" dt="2019-10-22T07:33:14.791" v="187" actId="478"/>
          <ac:spMkLst>
            <pc:docMk/>
            <pc:sldMk cId="2809306469" sldId="400"/>
            <ac:spMk id="4" creationId="{6276ECA4-C789-49D1-86DC-366256AD5FC1}"/>
          </ac:spMkLst>
        </pc:spChg>
        <pc:spChg chg="add del mod">
          <ac:chgData name="Stijn Weijermars" userId="e364d0b9-009e-4116-b78a-a86aed516e71" providerId="ADAL" clId="{4FB50D8A-A806-48C6-A8AA-11773E799CDF}" dt="2019-10-22T07:36:23.659" v="224" actId="478"/>
          <ac:spMkLst>
            <pc:docMk/>
            <pc:sldMk cId="2809306469" sldId="400"/>
            <ac:spMk id="9" creationId="{FA2A7384-9750-4E32-B39C-B81229FEC516}"/>
          </ac:spMkLst>
        </pc:spChg>
        <pc:grpChg chg="add mod">
          <ac:chgData name="Stijn Weijermars" userId="e364d0b9-009e-4116-b78a-a86aed516e71" providerId="ADAL" clId="{4FB50D8A-A806-48C6-A8AA-11773E799CDF}" dt="2019-10-22T07:36:21.165" v="223" actId="1076"/>
          <ac:grpSpMkLst>
            <pc:docMk/>
            <pc:sldMk cId="2809306469" sldId="400"/>
            <ac:grpSpMk id="10" creationId="{3212A89D-EBC9-430D-81E4-023C6A89EF66}"/>
          </ac:grpSpMkLst>
        </pc:grpChg>
        <pc:picChg chg="add del mod">
          <ac:chgData name="Stijn Weijermars" userId="e364d0b9-009e-4116-b78a-a86aed516e71" providerId="ADAL" clId="{4FB50D8A-A806-48C6-A8AA-11773E799CDF}" dt="2019-10-22T07:34:52.388" v="200" actId="478"/>
          <ac:picMkLst>
            <pc:docMk/>
            <pc:sldMk cId="2809306469" sldId="400"/>
            <ac:picMk id="5" creationId="{35096DD3-3DB9-4A62-9E86-D33E230DFBC0}"/>
          </ac:picMkLst>
        </pc:picChg>
        <pc:picChg chg="add mod ord modCrop">
          <ac:chgData name="Stijn Weijermars" userId="e364d0b9-009e-4116-b78a-a86aed516e71" providerId="ADAL" clId="{4FB50D8A-A806-48C6-A8AA-11773E799CDF}" dt="2019-10-22T07:36:12.567" v="221" actId="164"/>
          <ac:picMkLst>
            <pc:docMk/>
            <pc:sldMk cId="2809306469" sldId="400"/>
            <ac:picMk id="6" creationId="{7A210672-72A0-45F5-9BA5-FF5EE25FB9E3}"/>
          </ac:picMkLst>
        </pc:picChg>
        <pc:picChg chg="add mod">
          <ac:chgData name="Stijn Weijermars" userId="e364d0b9-009e-4116-b78a-a86aed516e71" providerId="ADAL" clId="{4FB50D8A-A806-48C6-A8AA-11773E799CDF}" dt="2019-10-22T07:36:12.567" v="221" actId="164"/>
          <ac:picMkLst>
            <pc:docMk/>
            <pc:sldMk cId="2809306469" sldId="400"/>
            <ac:picMk id="7" creationId="{BA585FB4-1BCC-4553-B075-6BA469D684EB}"/>
          </ac:picMkLst>
        </pc:picChg>
      </pc:sldChg>
      <pc:sldChg chg="del">
        <pc:chgData name="Stijn Weijermars" userId="e364d0b9-009e-4116-b78a-a86aed516e71" providerId="ADAL" clId="{4FB50D8A-A806-48C6-A8AA-11773E799CDF}" dt="2019-10-22T07:20:20.960" v="79" actId="2696"/>
        <pc:sldMkLst>
          <pc:docMk/>
          <pc:sldMk cId="2013490334" sldId="401"/>
        </pc:sldMkLst>
      </pc:sldChg>
      <pc:sldChg chg="del">
        <pc:chgData name="Stijn Weijermars" userId="e364d0b9-009e-4116-b78a-a86aed516e71" providerId="ADAL" clId="{4FB50D8A-A806-48C6-A8AA-11773E799CDF}" dt="2019-10-22T07:20:19.660" v="78" actId="2696"/>
        <pc:sldMkLst>
          <pc:docMk/>
          <pc:sldMk cId="1381087582" sldId="402"/>
        </pc:sldMkLst>
      </pc:sldChg>
      <pc:sldChg chg="del">
        <pc:chgData name="Stijn Weijermars" userId="e364d0b9-009e-4116-b78a-a86aed516e71" providerId="ADAL" clId="{4FB50D8A-A806-48C6-A8AA-11773E799CDF}" dt="2019-10-22T07:20:17.860" v="77" actId="2696"/>
        <pc:sldMkLst>
          <pc:docMk/>
          <pc:sldMk cId="288690873" sldId="403"/>
        </pc:sldMkLst>
      </pc:sldChg>
      <pc:sldChg chg="del">
        <pc:chgData name="Stijn Weijermars" userId="e364d0b9-009e-4116-b78a-a86aed516e71" providerId="ADAL" clId="{4FB50D8A-A806-48C6-A8AA-11773E799CDF}" dt="2019-10-22T07:20:15.519" v="76" actId="2696"/>
        <pc:sldMkLst>
          <pc:docMk/>
          <pc:sldMk cId="3602987183" sldId="404"/>
        </pc:sldMkLst>
      </pc:sldChg>
      <pc:sldChg chg="del">
        <pc:chgData name="Stijn Weijermars" userId="e364d0b9-009e-4116-b78a-a86aed516e71" providerId="ADAL" clId="{4FB50D8A-A806-48C6-A8AA-11773E799CDF}" dt="2019-10-22T07:20:14.785" v="75" actId="2696"/>
        <pc:sldMkLst>
          <pc:docMk/>
          <pc:sldMk cId="3892094238" sldId="405"/>
        </pc:sldMkLst>
      </pc:sldChg>
      <pc:sldChg chg="del">
        <pc:chgData name="Stijn Weijermars" userId="e364d0b9-009e-4116-b78a-a86aed516e71" providerId="ADAL" clId="{4FB50D8A-A806-48C6-A8AA-11773E799CDF}" dt="2019-10-22T07:20:13.365" v="74" actId="2696"/>
        <pc:sldMkLst>
          <pc:docMk/>
          <pc:sldMk cId="4028226028" sldId="406"/>
        </pc:sldMkLst>
      </pc:sldChg>
      <pc:sldChg chg="del">
        <pc:chgData name="Stijn Weijermars" userId="e364d0b9-009e-4116-b78a-a86aed516e71" providerId="ADAL" clId="{4FB50D8A-A806-48C6-A8AA-11773E799CDF}" dt="2019-10-22T07:20:12.887" v="73" actId="2696"/>
        <pc:sldMkLst>
          <pc:docMk/>
          <pc:sldMk cId="256084" sldId="407"/>
        </pc:sldMkLst>
      </pc:sldChg>
      <pc:sldChg chg="del">
        <pc:chgData name="Stijn Weijermars" userId="e364d0b9-009e-4116-b78a-a86aed516e71" providerId="ADAL" clId="{4FB50D8A-A806-48C6-A8AA-11773E799CDF}" dt="2019-10-22T07:20:12.348" v="72" actId="2696"/>
        <pc:sldMkLst>
          <pc:docMk/>
          <pc:sldMk cId="500845683" sldId="408"/>
        </pc:sldMkLst>
      </pc:sldChg>
      <pc:sldChg chg="del">
        <pc:chgData name="Stijn Weijermars" userId="e364d0b9-009e-4116-b78a-a86aed516e71" providerId="ADAL" clId="{4FB50D8A-A806-48C6-A8AA-11773E799CDF}" dt="2019-10-22T07:20:11.849" v="71" actId="2696"/>
        <pc:sldMkLst>
          <pc:docMk/>
          <pc:sldMk cId="3206417269" sldId="409"/>
        </pc:sldMkLst>
      </pc:sldChg>
      <pc:sldChg chg="del">
        <pc:chgData name="Stijn Weijermars" userId="e364d0b9-009e-4116-b78a-a86aed516e71" providerId="ADAL" clId="{4FB50D8A-A806-48C6-A8AA-11773E799CDF}" dt="2019-10-22T07:20:11.366" v="70" actId="2696"/>
        <pc:sldMkLst>
          <pc:docMk/>
          <pc:sldMk cId="4079742581" sldId="410"/>
        </pc:sldMkLst>
      </pc:sldChg>
      <pc:sldChg chg="del">
        <pc:chgData name="Stijn Weijermars" userId="e364d0b9-009e-4116-b78a-a86aed516e71" providerId="ADAL" clId="{4FB50D8A-A806-48C6-A8AA-11773E799CDF}" dt="2019-10-22T07:20:10.856" v="69" actId="2696"/>
        <pc:sldMkLst>
          <pc:docMk/>
          <pc:sldMk cId="1736901859" sldId="411"/>
        </pc:sldMkLst>
      </pc:sldChg>
      <pc:sldChg chg="del">
        <pc:chgData name="Stijn Weijermars" userId="e364d0b9-009e-4116-b78a-a86aed516e71" providerId="ADAL" clId="{4FB50D8A-A806-48C6-A8AA-11773E799CDF}" dt="2019-10-22T07:20:30.026" v="82" actId="2696"/>
        <pc:sldMkLst>
          <pc:docMk/>
          <pc:sldMk cId="2417891398" sldId="4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6BED8-B7B2-4477-971B-71F7C2F91C91}" type="datetimeFigureOut">
              <a:rPr lang="nl-NL" smtClean="0"/>
              <a:t>24-9-2020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A4218-C6E7-4023-90DC-447ADF36CF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006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Waar hebben wij allemaal impact op? (verborgen)</a:t>
            </a: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Watergebruik, energie, landgebruik, grondstoffen, uitputten voedselbronnen, uitstoot schadelijke stoffen </a:t>
            </a:r>
            <a:endParaRPr lang="nl-NL" b="0" i="0" dirty="0">
              <a:effectLst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A4218-C6E7-4023-90DC-447ADF36CF6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856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Verborgen impact zit in de hoeveelheid energie die wordt gebruikt.</a:t>
            </a:r>
          </a:p>
          <a:p>
            <a:pPr marL="171450" indent="-171450">
              <a:buFontTx/>
              <a:buChar char="-"/>
            </a:pPr>
            <a:r>
              <a:rPr lang="nl-NL" dirty="0"/>
              <a:t>Van het niet gerecyclede materiaal, maakt 15% van al het afval. </a:t>
            </a:r>
          </a:p>
          <a:p>
            <a:pPr marL="171450" indent="-171450">
              <a:buFontTx/>
              <a:buChar char="-"/>
            </a:pPr>
            <a:r>
              <a:rPr lang="nl-NL" dirty="0"/>
              <a:t>Fijnstof en plastics..</a:t>
            </a:r>
          </a:p>
          <a:p>
            <a:pPr marL="171450" indent="-171450">
              <a:buFontTx/>
              <a:buChar char="-"/>
            </a:pPr>
            <a:r>
              <a:rPr lang="nl-NL" dirty="0"/>
              <a:t>Bos voor bouw in Nederland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07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HUIS: Je weet</a:t>
            </a: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Waar verdwijnt de warmte in je huis, welke maatregelen kun je hiertegen nemen. 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Energielabels</a:t>
            </a:r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en de verbetering daarvan.</a:t>
            </a: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 weet dat het waterverbruik van thuis, niet in het gebruik van drinkwater zit maar in de verwarming van het huis. </a:t>
            </a:r>
            <a:endParaRPr lang="nl-NL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A4218-C6E7-4023-90DC-447ADF36CF6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02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effecten had het maken van een spijkerbroek?</a:t>
            </a:r>
          </a:p>
          <a:p>
            <a:r>
              <a:rPr lang="nl-NL" dirty="0"/>
              <a:t>Schadelijke stoffen, water, mest/uitputten (voedsel)bronnen, landgebruik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684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voor impact heeft ons huis?</a:t>
            </a:r>
          </a:p>
          <a:p>
            <a:r>
              <a:rPr lang="nl-NL" dirty="0"/>
              <a:t>Energie, watergebruik, landgebruik, uitstoot schadelijke stoffen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8998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Neem de percentages over, schrijf deze bij je getekende huis. </a:t>
            </a:r>
          </a:p>
          <a:p>
            <a:r>
              <a:rPr lang="nl-NL" dirty="0"/>
              <a:t>Grootste winst te halen bij het verwarmen van het huis.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095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7494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Mijn woning heeft een energielabel C.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8637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7096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betekend het woord rendement, is de verhouding tussen inbreng en opbrengst. </a:t>
            </a:r>
          </a:p>
          <a:p>
            <a:r>
              <a:rPr lang="nl-NL" dirty="0"/>
              <a:t>Nuttige energie / totale energie x 100% =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0875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OP, het waterverbruik thuis zit dus niet bij het gebruik maar bij de verwarming van het huis. </a:t>
            </a:r>
          </a:p>
          <a:p>
            <a:r>
              <a:rPr lang="nl-NL" dirty="0"/>
              <a:t>Gebruik is zichtbaar, maar de waterwinning, riolering, transport en zuivering niet.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53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24-9-2020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08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24-9-2020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43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24-9-2020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89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24-9-2020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58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24-9-2020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47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24-9-2020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1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24-9-2020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1753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24-9-2020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416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24-9-2020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9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24-9-2020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15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D0DF-6525-4DBA-86C1-2BE34BA5B55D}" type="datetimeFigureOut">
              <a:rPr lang="nl-NL" smtClean="0"/>
              <a:t>24-9-2020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61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pro.nl/programmas/tegenlicht/kijk/afleveringen/2019-2020/houtbouwers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energielabel.nl/woningen/zoek-je-energielabel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218FED7-AB46-4296-A2AB-73E4BDC0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B050"/>
                </a:solidFill>
              </a:rPr>
              <a:t>De verborgen impact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10A9D3-44B0-412E-9D51-FA1C2DD5E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33347" y="1736252"/>
            <a:ext cx="2562138" cy="2032801"/>
          </a:xfrm>
        </p:spPr>
        <p:txBody>
          <a:bodyPr/>
          <a:lstStyle/>
          <a:p>
            <a:pPr marL="0" indent="0">
              <a:buNone/>
            </a:pPr>
            <a:r>
              <a:rPr lang="nl-NL" sz="1400" b="1" dirty="0"/>
              <a:t>IBS Thema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Projectmanagement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Financiën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Marketing &amp; communicatie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dirty="0">
                <a:solidFill>
                  <a:srgbClr val="00B050"/>
                </a:solidFill>
              </a:rPr>
              <a:t> </a:t>
            </a:r>
            <a:r>
              <a:rPr lang="nl-NL" sz="1400" b="1" dirty="0">
                <a:solidFill>
                  <a:srgbClr val="00B050"/>
                </a:solidFill>
              </a:rPr>
              <a:t>De verborgen impact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Samenwerken</a:t>
            </a:r>
          </a:p>
        </p:txBody>
      </p:sp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B5E90D55-298E-4509-878D-C4E228CD5F8E}"/>
              </a:ext>
            </a:extLst>
          </p:cNvPr>
          <p:cNvSpPr txBox="1">
            <a:spLocks/>
          </p:cNvSpPr>
          <p:nvPr/>
        </p:nvSpPr>
        <p:spPr bwMode="auto">
          <a:xfrm>
            <a:off x="1917855" y="1712880"/>
            <a:ext cx="4809515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Begrippen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Aan het einde van de les kan je de begrippen uitleggen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Impact top 10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Huis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nl-NL" sz="2000" dirty="0">
              <a:solidFill>
                <a:prstClr val="black"/>
              </a:solidFill>
              <a:latin typeface="Calibri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2D05C487-7FDA-4DD4-A64C-272352214795}"/>
              </a:ext>
            </a:extLst>
          </p:cNvPr>
          <p:cNvSpPr txBox="1">
            <a:spLocks/>
          </p:cNvSpPr>
          <p:nvPr/>
        </p:nvSpPr>
        <p:spPr bwMode="auto">
          <a:xfrm>
            <a:off x="603309" y="5736482"/>
            <a:ext cx="11241946" cy="32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el 13">
            <a:extLst>
              <a:ext uri="{FF2B5EF4-FFF2-40B4-BE49-F238E27FC236}">
                <a16:creationId xmlns:a16="http://schemas.microsoft.com/office/drawing/2014/main" id="{BBD81BF5-9E86-4852-B783-21B8761DB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270114"/>
              </p:ext>
            </p:extLst>
          </p:nvPr>
        </p:nvGraphicFramePr>
        <p:xfrm>
          <a:off x="2177583" y="5714290"/>
          <a:ext cx="7836833" cy="370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377505">
                  <a:extLst>
                    <a:ext uri="{9D8B030D-6E8A-4147-A177-3AD203B41FA5}">
                      <a16:colId xmlns:a16="http://schemas.microsoft.com/office/drawing/2014/main" val="401518534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>
                          <a:solidFill>
                            <a:schemeClr val="tx1"/>
                          </a:solidFill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V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15" name="Afbeelding 14">
            <a:extLst>
              <a:ext uri="{FF2B5EF4-FFF2-40B4-BE49-F238E27FC236}">
                <a16:creationId xmlns:a16="http://schemas.microsoft.com/office/drawing/2014/main" id="{3C8AD9AC-786C-41FA-8D3C-1F579EA91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F66FF2-65B5-4E75-80FB-1AD095EE0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8" name="Tijdelijke aanduiding voor inhoud 5">
            <a:extLst>
              <a:ext uri="{FF2B5EF4-FFF2-40B4-BE49-F238E27FC236}">
                <a16:creationId xmlns:a16="http://schemas.microsoft.com/office/drawing/2014/main" id="{D8729D5A-9FCE-424A-BA8D-CF5994EDB1B6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IBS Toetsing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Kennistoets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 van aanpak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Presentatie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2ADD984-4BEC-4118-974C-4F5B62A33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A322CF2-29C3-4E49-AAB1-E38F378C79AC}"/>
              </a:ext>
            </a:extLst>
          </p:cNvPr>
          <p:cNvSpPr txBox="1"/>
          <p:nvPr/>
        </p:nvSpPr>
        <p:spPr>
          <a:xfrm>
            <a:off x="3047999" y="12281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Alles voor een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-positief leven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9234505-E14F-4647-8B0D-050CCF66C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189" y="2694885"/>
            <a:ext cx="2939403" cy="26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1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Zon, wind of kolen…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0"/>
          <a:stretch/>
        </p:blipFill>
        <p:spPr>
          <a:xfrm>
            <a:off x="2008685" y="1199064"/>
            <a:ext cx="9089680" cy="513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07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Rendement en opbrengst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zonnepanelen 85%</a:t>
            </a:r>
          </a:p>
          <a:p>
            <a:pPr marL="0" indent="0">
              <a:buNone/>
            </a:pPr>
            <a:r>
              <a:rPr lang="nl-NL" dirty="0"/>
              <a:t>kolen 35%...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Voordelen zonnepanelen</a:t>
            </a:r>
          </a:p>
          <a:p>
            <a:pPr lvl="1"/>
            <a:r>
              <a:rPr lang="nl-NL" dirty="0"/>
              <a:t>Besparen op energierekening</a:t>
            </a:r>
          </a:p>
          <a:p>
            <a:pPr lvl="2"/>
            <a:r>
              <a:rPr lang="nl-NL" dirty="0"/>
              <a:t>Rendeert beter dan spaargeld</a:t>
            </a:r>
          </a:p>
          <a:p>
            <a:pPr lvl="1"/>
            <a:r>
              <a:rPr lang="nl-NL" dirty="0"/>
              <a:t>Spaart het klimaat</a:t>
            </a:r>
          </a:p>
          <a:p>
            <a:pPr lvl="1"/>
            <a:r>
              <a:rPr lang="nl-NL" dirty="0"/>
              <a:t>Minder afhankelijk van de energieleverancier</a:t>
            </a:r>
          </a:p>
          <a:p>
            <a:pPr lvl="1"/>
            <a:r>
              <a:rPr lang="nl-NL" dirty="0"/>
              <a:t>Waardestijging van je huis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6381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 anchor="ctr">
            <a:normAutofit/>
          </a:bodyPr>
          <a:lstStyle/>
          <a:p>
            <a:r>
              <a:rPr lang="nl-NL" dirty="0"/>
              <a:t>Case Badkamer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411891" y="1599526"/>
            <a:ext cx="6088290" cy="4627104"/>
          </a:xfrm>
          <a:noFill/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6E74FC5-6EC3-402D-A0FC-8742485DD60D}"/>
              </a:ext>
            </a:extLst>
          </p:cNvPr>
          <p:cNvSpPr txBox="1"/>
          <p:nvPr/>
        </p:nvSpPr>
        <p:spPr>
          <a:xfrm>
            <a:off x="391885" y="1720840"/>
            <a:ext cx="44522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2400" b="1" dirty="0"/>
              <a:t>Beantwoord: </a:t>
            </a:r>
            <a:r>
              <a:rPr lang="nl-NL" sz="2400" dirty="0"/>
              <a:t>Voor jezelf de volgende vraag, aan welke veroorzakers van impact denk jij bij een badkamer? </a:t>
            </a:r>
          </a:p>
          <a:p>
            <a:pPr marL="0" indent="0">
              <a:buNone/>
            </a:pPr>
            <a:r>
              <a:rPr lang="nl-NL" sz="2400" dirty="0"/>
              <a:t>Schrijf dit links onder op je A4.</a:t>
            </a:r>
          </a:p>
          <a:p>
            <a:pPr marL="0" indent="0">
              <a:buNone/>
            </a:pP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43507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Soorten impact badkamer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/>
              <a:t>Vervuiling verpakking en </a:t>
            </a:r>
            <a:r>
              <a:rPr lang="nl-NL" dirty="0" err="1"/>
              <a:t>microbeads</a:t>
            </a:r>
            <a:r>
              <a:rPr lang="nl-NL" dirty="0"/>
              <a:t> en water valt mee, slechts 1% watergebruik is kraanwater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Wat dan wel?</a:t>
            </a:r>
          </a:p>
          <a:p>
            <a:r>
              <a:rPr lang="nl-NL" dirty="0"/>
              <a:t>Verwarming water!!!</a:t>
            </a:r>
          </a:p>
          <a:p>
            <a:r>
              <a:rPr lang="nl-NL" dirty="0"/>
              <a:t>Verborgen energie in waterketen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4A24777-B8D2-43A7-89B0-1223958AAA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b="1" dirty="0"/>
              <a:t>Tijd:</a:t>
            </a:r>
            <a:r>
              <a:rPr lang="nl-NL" dirty="0"/>
              <a:t> 5 minuten</a:t>
            </a:r>
            <a:endParaRPr lang="nl-NL" b="1" dirty="0"/>
          </a:p>
          <a:p>
            <a:pPr marL="0" indent="0">
              <a:buNone/>
            </a:pPr>
            <a:r>
              <a:rPr lang="nl-NL" b="1" dirty="0"/>
              <a:t>Uitkomst: </a:t>
            </a:r>
            <a:r>
              <a:rPr lang="nl-NL" dirty="0"/>
              <a:t>Keten van water bij je getekende huis.</a:t>
            </a:r>
          </a:p>
          <a:p>
            <a:pPr marL="0" indent="0">
              <a:buNone/>
            </a:pPr>
            <a:r>
              <a:rPr lang="nl-NL" b="1" dirty="0"/>
              <a:t>Wat: </a:t>
            </a:r>
            <a:r>
              <a:rPr lang="nl-NL" dirty="0"/>
              <a:t>neem de keten van water over bij je huis, kleur/onderstreep het verborgen gedeelte. </a:t>
            </a:r>
          </a:p>
          <a:p>
            <a:pPr marL="0" indent="0">
              <a:buNone/>
            </a:pPr>
            <a:r>
              <a:rPr lang="nl-NL" b="1" dirty="0"/>
              <a:t>Beantwoord: </a:t>
            </a:r>
            <a:r>
              <a:rPr lang="nl-NL" dirty="0"/>
              <a:t>Voor jezelf de volgende vraag, waar zit de verborgen impact bij het bouwen van een huis?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77" y="5164816"/>
            <a:ext cx="5827523" cy="16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4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Bouwen van een huis</a:t>
            </a:r>
          </a:p>
        </p:txBody>
      </p:sp>
      <p:pic>
        <p:nvPicPr>
          <p:cNvPr id="1026" name="Picture 2" descr="Babette Porcelijn | LinkedIn">
            <a:extLst>
              <a:ext uri="{FF2B5EF4-FFF2-40B4-BE49-F238E27FC236}">
                <a16:creationId xmlns:a16="http://schemas.microsoft.com/office/drawing/2014/main" id="{AC3BE654-4B2C-45F0-9154-2E97876F36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22" y="1382031"/>
            <a:ext cx="5956102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g 6: Verbeter je impact in 2020 – Wonen – Think Big Act Now">
            <a:extLst>
              <a:ext uri="{FF2B5EF4-FFF2-40B4-BE49-F238E27FC236}">
                <a16:creationId xmlns:a16="http://schemas.microsoft.com/office/drawing/2014/main" id="{066D0113-D13F-41EA-8E74-73B652AAA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574" y="1717788"/>
            <a:ext cx="42576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38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Hout als duurzaam alternatief?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Hout is hernieuwbaar en legt CO2 vast </a:t>
            </a:r>
            <a:r>
              <a:rPr lang="nl-NL" dirty="0" err="1"/>
              <a:t>ipv</a:t>
            </a:r>
            <a:r>
              <a:rPr lang="nl-NL" dirty="0"/>
              <a:t> uitstoot zoals staal, cement en beton</a:t>
            </a:r>
          </a:p>
          <a:p>
            <a:r>
              <a:rPr lang="nl-NL" dirty="0"/>
              <a:t>Hout kan niet alles wat beton kan</a:t>
            </a:r>
          </a:p>
          <a:p>
            <a:r>
              <a:rPr lang="nl-NL" dirty="0"/>
              <a:t>#</a:t>
            </a:r>
            <a:r>
              <a:rPr lang="nl-NL" dirty="0" err="1"/>
              <a:t>duurtlang</a:t>
            </a:r>
            <a:r>
              <a:rPr lang="nl-NL" dirty="0"/>
              <a:t>…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8750" y="2086769"/>
            <a:ext cx="47625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6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3A164C-F3ED-4BAC-A94C-4F8CF4FB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Joris Verhoeven Architect Tilburg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3212A89D-EBC9-430D-81E4-023C6A89EF66}"/>
              </a:ext>
            </a:extLst>
          </p:cNvPr>
          <p:cNvGrpSpPr/>
          <p:nvPr/>
        </p:nvGrpSpPr>
        <p:grpSpPr>
          <a:xfrm>
            <a:off x="1954305" y="1417638"/>
            <a:ext cx="8852647" cy="4946931"/>
            <a:chOff x="0" y="274638"/>
            <a:chExt cx="10287000" cy="6429375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BA585FB4-1BCC-4553-B075-6BA469D68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4638"/>
              <a:ext cx="10287000" cy="6429375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7A210672-72A0-45F5-9BA5-FF5EE25FB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" t="12978" r="-369" b="4335"/>
            <a:stretch/>
          </p:blipFill>
          <p:spPr>
            <a:xfrm>
              <a:off x="5432612" y="274638"/>
              <a:ext cx="4854388" cy="2822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9306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F4E140-D74A-45BE-A448-D5C7ED37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Houtbouwers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0EC31C0-53B1-48F0-8898-26CF64263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45" t="25549" r="14883" b="9031"/>
          <a:stretch/>
        </p:blipFill>
        <p:spPr>
          <a:xfrm>
            <a:off x="5242817" y="1114236"/>
            <a:ext cx="6257364" cy="322468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C447A7A-FDAF-42EA-928D-10C2F7A5EEAC}"/>
              </a:ext>
            </a:extLst>
          </p:cNvPr>
          <p:cNvSpPr/>
          <p:nvPr/>
        </p:nvSpPr>
        <p:spPr>
          <a:xfrm>
            <a:off x="3191434" y="6359716"/>
            <a:ext cx="9520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https://www.vpro.nl/programmas/tegenlicht/kijk/afleveringen/2019-2020/houtbouwers.html</a:t>
            </a:r>
            <a:endParaRPr lang="nl-NL" dirty="0"/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FD6652E-CEB3-4647-9E18-76D03978E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63268" r="4762"/>
          <a:stretch/>
        </p:blipFill>
        <p:spPr>
          <a:xfrm>
            <a:off x="531835" y="1144489"/>
            <a:ext cx="3474720" cy="374902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E72076D-CE46-4F0B-9A93-7570C86AC3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00" t="26122" r="2800" b="39728"/>
          <a:stretch/>
        </p:blipFill>
        <p:spPr>
          <a:xfrm>
            <a:off x="3453564" y="4612406"/>
            <a:ext cx="6257364" cy="175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3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3B2BEAB-2F4A-4DB7-8C2B-F1D66B51B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25B63F6-C4BD-44AC-AAAE-8F653C6F2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400" b="1" dirty="0"/>
              <a:t>Hoe:</a:t>
            </a:r>
            <a:r>
              <a:rPr lang="nl-NL" sz="1400" dirty="0"/>
              <a:t> </a:t>
            </a:r>
            <a:r>
              <a:rPr lang="nl-NL" dirty="0"/>
              <a:t>Voor jezelf </a:t>
            </a:r>
            <a:endParaRPr lang="nl-NL" sz="1400" b="1" dirty="0"/>
          </a:p>
          <a:p>
            <a:pPr marL="0" indent="0">
              <a:buNone/>
            </a:pPr>
            <a:r>
              <a:rPr lang="nl-NL" sz="1400" b="1" dirty="0"/>
              <a:t>Tijd:</a:t>
            </a:r>
            <a:r>
              <a:rPr lang="nl-NL" sz="1400" dirty="0"/>
              <a:t> 10 minuten</a:t>
            </a:r>
            <a:endParaRPr lang="nl-NL" sz="1400" b="1" dirty="0"/>
          </a:p>
          <a:p>
            <a:pPr marL="0" indent="0">
              <a:buNone/>
            </a:pPr>
            <a:r>
              <a:rPr lang="nl-NL" sz="1400" b="1" dirty="0"/>
              <a:t>Uitkomst: </a:t>
            </a:r>
            <a:r>
              <a:rPr lang="nl-NL" sz="1400" dirty="0"/>
              <a:t>Een duurzame, innovatieve oplossing voor het bouwen van een huis. Schrijf je idee bij je getekende huis. </a:t>
            </a:r>
          </a:p>
          <a:p>
            <a:r>
              <a:rPr lang="nl-NL" b="1" dirty="0"/>
              <a:t>Klaar:</a:t>
            </a:r>
            <a:r>
              <a:rPr lang="nl-NL" dirty="0"/>
              <a:t> Verder met de LA van deze week of volgende week.</a:t>
            </a:r>
          </a:p>
          <a:p>
            <a:r>
              <a:rPr lang="nl-NL" sz="1400" b="1" dirty="0"/>
              <a:t>Wat: </a:t>
            </a:r>
            <a:r>
              <a:rPr lang="nl-NL" sz="1400" dirty="0"/>
              <a:t>Raadpleeg internet en ga op zoek naar een mogelijkheid om huizen te verduurzamen. </a:t>
            </a:r>
          </a:p>
          <a:p>
            <a:endParaRPr lang="nl-NL" sz="1400" b="1" dirty="0"/>
          </a:p>
          <a:p>
            <a:r>
              <a:rPr lang="nl-NL" dirty="0"/>
              <a:t>Dit kan zijn tijdens de bouw van het huis, maar dit mag ook iets zijn voor het verduurzamen van een bestaand huis. </a:t>
            </a:r>
          </a:p>
          <a:p>
            <a:endParaRPr lang="nl-NL" dirty="0"/>
          </a:p>
          <a:p>
            <a:r>
              <a:rPr lang="nl-NL" b="1" dirty="0"/>
              <a:t>LET OP! Aan het einde nemen we een aantal mogelijkheden door. </a:t>
            </a:r>
          </a:p>
        </p:txBody>
      </p:sp>
      <p:pic>
        <p:nvPicPr>
          <p:cNvPr id="2050" name="Picture 2" descr="Een groen huis, vanbuiten én vanbinnen | Netwerk Bewust Verbruiken">
            <a:extLst>
              <a:ext uri="{FF2B5EF4-FFF2-40B4-BE49-F238E27FC236}">
                <a16:creationId xmlns:a16="http://schemas.microsoft.com/office/drawing/2014/main" id="{3CDFFFF6-FE9D-4907-932D-D024A5F74F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81" y="1294606"/>
            <a:ext cx="5905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88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218FED7-AB46-4296-A2AB-73E4BDC0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B050"/>
                </a:solidFill>
              </a:rPr>
              <a:t>De verborgen impact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10A9D3-44B0-412E-9D51-FA1C2DD5E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33347" y="1736252"/>
            <a:ext cx="2562138" cy="2032801"/>
          </a:xfrm>
        </p:spPr>
        <p:txBody>
          <a:bodyPr/>
          <a:lstStyle/>
          <a:p>
            <a:pPr marL="0" indent="0">
              <a:buNone/>
            </a:pPr>
            <a:r>
              <a:rPr lang="nl-NL" sz="1400" b="1" dirty="0"/>
              <a:t>IBS Thema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Projectmanagement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Financiën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Marketing &amp; communicatie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400" dirty="0">
                <a:solidFill>
                  <a:srgbClr val="00B050"/>
                </a:solidFill>
              </a:rPr>
              <a:t> </a:t>
            </a:r>
            <a:r>
              <a:rPr lang="nl-NL" sz="1400" b="1" dirty="0">
                <a:solidFill>
                  <a:srgbClr val="00B050"/>
                </a:solidFill>
              </a:rPr>
              <a:t>De verborgen impact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400" dirty="0">
                <a:solidFill>
                  <a:schemeClr val="bg1">
                    <a:lumMod val="85000"/>
                  </a:schemeClr>
                </a:solidFill>
              </a:rPr>
              <a:t> Samenwerken</a:t>
            </a:r>
          </a:p>
        </p:txBody>
      </p:sp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B5E90D55-298E-4509-878D-C4E228CD5F8E}"/>
              </a:ext>
            </a:extLst>
          </p:cNvPr>
          <p:cNvSpPr txBox="1">
            <a:spLocks/>
          </p:cNvSpPr>
          <p:nvPr/>
        </p:nvSpPr>
        <p:spPr bwMode="auto">
          <a:xfrm>
            <a:off x="1917855" y="1712880"/>
            <a:ext cx="4809515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Begrippen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Aan het einde van de les kan je de begrippen uitleggen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Impact top 10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1800" dirty="0">
                <a:solidFill>
                  <a:srgbClr val="000000"/>
                </a:solidFill>
                <a:latin typeface="Arial" panose="020B0604020202020204" pitchFamily="34" charset="0"/>
              </a:rPr>
              <a:t>Huis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nl-NL" sz="2000" dirty="0">
              <a:solidFill>
                <a:prstClr val="black"/>
              </a:solidFill>
              <a:latin typeface="Calibri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2D05C487-7FDA-4DD4-A64C-272352214795}"/>
              </a:ext>
            </a:extLst>
          </p:cNvPr>
          <p:cNvSpPr txBox="1">
            <a:spLocks/>
          </p:cNvSpPr>
          <p:nvPr/>
        </p:nvSpPr>
        <p:spPr bwMode="auto">
          <a:xfrm>
            <a:off x="603309" y="5736482"/>
            <a:ext cx="11241946" cy="32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el 13">
            <a:extLst>
              <a:ext uri="{FF2B5EF4-FFF2-40B4-BE49-F238E27FC236}">
                <a16:creationId xmlns:a16="http://schemas.microsoft.com/office/drawing/2014/main" id="{BBD81BF5-9E86-4852-B783-21B8761DB99C}"/>
              </a:ext>
            </a:extLst>
          </p:cNvPr>
          <p:cNvGraphicFramePr>
            <a:graphicFrameLocks noGrp="1"/>
          </p:cNvGraphicFramePr>
          <p:nvPr/>
        </p:nvGraphicFramePr>
        <p:xfrm>
          <a:off x="2177583" y="5714290"/>
          <a:ext cx="7836833" cy="370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377505">
                  <a:extLst>
                    <a:ext uri="{9D8B030D-6E8A-4147-A177-3AD203B41FA5}">
                      <a16:colId xmlns:a16="http://schemas.microsoft.com/office/drawing/2014/main" val="401518534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dirty="0">
                          <a:solidFill>
                            <a:schemeClr val="tx1"/>
                          </a:solidFill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rgbClr val="00B050"/>
                          </a:solidFill>
                        </a:rPr>
                        <a:t>V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15" name="Afbeelding 14">
            <a:extLst>
              <a:ext uri="{FF2B5EF4-FFF2-40B4-BE49-F238E27FC236}">
                <a16:creationId xmlns:a16="http://schemas.microsoft.com/office/drawing/2014/main" id="{3C8AD9AC-786C-41FA-8D3C-1F579EA91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F66FF2-65B5-4E75-80FB-1AD095EE0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8" name="Tijdelijke aanduiding voor inhoud 5">
            <a:extLst>
              <a:ext uri="{FF2B5EF4-FFF2-40B4-BE49-F238E27FC236}">
                <a16:creationId xmlns:a16="http://schemas.microsoft.com/office/drawing/2014/main" id="{D8729D5A-9FCE-424A-BA8D-CF5994EDB1B6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IBS Toetsing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Kennistoets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 van aanpak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Presentatie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72ADD984-4BEC-4118-974C-4F5B62A33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A322CF2-29C3-4E49-AAB1-E38F378C79AC}"/>
              </a:ext>
            </a:extLst>
          </p:cNvPr>
          <p:cNvSpPr txBox="1"/>
          <p:nvPr/>
        </p:nvSpPr>
        <p:spPr>
          <a:xfrm>
            <a:off x="3047999" y="12281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Alles voor een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61A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-positief leven</a:t>
            </a:r>
          </a:p>
        </p:txBody>
      </p:sp>
    </p:spTree>
    <p:extLst>
      <p:ext uri="{BB962C8B-B14F-4D97-AF65-F5344CB8AC3E}">
        <p14:creationId xmlns:p14="http://schemas.microsoft.com/office/powerpoint/2010/main" val="4182117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Vorige les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78F93FC-784D-4823-9BC2-3F96E1BA9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Keuze boom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nl-NL" sz="2000" dirty="0">
                <a:solidFill>
                  <a:prstClr val="black"/>
                </a:solidFill>
                <a:latin typeface="Calibri"/>
              </a:rPr>
              <a:t>Recyclen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Spijkerbroek (case)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6" y="4729315"/>
            <a:ext cx="6256776" cy="1939865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ED9A9EC-7B8D-4E3A-A044-A17519A1D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/>
          <a:stretch/>
        </p:blipFill>
        <p:spPr>
          <a:xfrm>
            <a:off x="7082428" y="237300"/>
            <a:ext cx="4827793" cy="4336544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DC81AFD2-55EC-42CE-8196-8D97203F1F95}"/>
              </a:ext>
            </a:extLst>
          </p:cNvPr>
          <p:cNvSpPr/>
          <p:nvPr/>
        </p:nvSpPr>
        <p:spPr>
          <a:xfrm>
            <a:off x="3495630" y="5264922"/>
            <a:ext cx="1382486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Tijdelijke aanduiding voor inhoud 5">
            <a:extLst>
              <a:ext uri="{FF2B5EF4-FFF2-40B4-BE49-F238E27FC236}">
                <a16:creationId xmlns:a16="http://schemas.microsoft.com/office/drawing/2014/main" id="{DE832798-326B-442F-A0A1-CDFCD329E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812" y="188820"/>
            <a:ext cx="36099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3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Je huis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851" y="1551856"/>
            <a:ext cx="6795285" cy="357814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1E14548-A15A-4639-978A-A32DC6AA1518}"/>
              </a:ext>
            </a:extLst>
          </p:cNvPr>
          <p:cNvSpPr txBox="1"/>
          <p:nvPr/>
        </p:nvSpPr>
        <p:spPr>
          <a:xfrm>
            <a:off x="674915" y="1315119"/>
            <a:ext cx="39950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1800" b="1" dirty="0"/>
              <a:t>Hoe:</a:t>
            </a:r>
            <a:r>
              <a:rPr lang="nl-NL" sz="1800" dirty="0"/>
              <a:t> </a:t>
            </a:r>
            <a:r>
              <a:rPr lang="nl-NL" dirty="0"/>
              <a:t>Voor jezelf </a:t>
            </a:r>
            <a:endParaRPr lang="nl-NL" sz="1800" b="1" dirty="0"/>
          </a:p>
          <a:p>
            <a:pPr marL="0" indent="0">
              <a:buNone/>
            </a:pPr>
            <a:r>
              <a:rPr lang="nl-NL" sz="1800" b="1" dirty="0"/>
              <a:t>Tijd:</a:t>
            </a:r>
            <a:r>
              <a:rPr lang="nl-NL" sz="1800" dirty="0"/>
              <a:t> </a:t>
            </a:r>
            <a:r>
              <a:rPr lang="nl-NL" dirty="0"/>
              <a:t>5</a:t>
            </a:r>
            <a:r>
              <a:rPr lang="nl-NL" sz="1800" dirty="0"/>
              <a:t> minuten</a:t>
            </a:r>
            <a:endParaRPr lang="nl-NL" sz="1800" b="1" dirty="0"/>
          </a:p>
          <a:p>
            <a:pPr marL="0" indent="0">
              <a:buNone/>
            </a:pPr>
            <a:r>
              <a:rPr lang="nl-NL" sz="1800" b="1" dirty="0"/>
              <a:t>Uitkomst: </a:t>
            </a:r>
            <a:r>
              <a:rPr lang="nl-NL" sz="1800" dirty="0"/>
              <a:t>Een aantekeningen blad voor verborgen impact, huis</a:t>
            </a:r>
          </a:p>
          <a:p>
            <a:r>
              <a:rPr lang="nl-NL" b="1" dirty="0"/>
              <a:t>Klaar:</a:t>
            </a:r>
            <a:r>
              <a:rPr lang="nl-NL" dirty="0"/>
              <a:t> lees bladzijde 97 t/m 112</a:t>
            </a:r>
            <a:endParaRPr lang="nl-NL" sz="1800" b="1" dirty="0"/>
          </a:p>
          <a:p>
            <a:pPr marL="0" indent="0">
              <a:buNone/>
            </a:pPr>
            <a:r>
              <a:rPr lang="nl-NL" sz="1800" b="1" dirty="0"/>
              <a:t>Wat: </a:t>
            </a:r>
            <a:r>
              <a:rPr lang="nl-NL" sz="1800" dirty="0"/>
              <a:t>Teken/schets een huis. </a:t>
            </a:r>
          </a:p>
          <a:p>
            <a:pPr marL="285750" indent="-285750">
              <a:buFontTx/>
              <a:buChar char="-"/>
            </a:pPr>
            <a:r>
              <a:rPr lang="nl-NL" dirty="0"/>
              <a:t>Deur, ramen, dak, tuin.. </a:t>
            </a:r>
          </a:p>
          <a:p>
            <a:r>
              <a:rPr lang="nl-NL" sz="1800" b="1" dirty="0"/>
              <a:t>Beantwoord:</a:t>
            </a:r>
            <a:r>
              <a:rPr lang="nl-NL" b="1" dirty="0"/>
              <a:t> </a:t>
            </a:r>
            <a:r>
              <a:rPr lang="nl-NL" dirty="0"/>
              <a:t>Voor jezelf de volgende vraag, waar zit de impact bij een huis. Schrijf dit links onder op het lege A4. </a:t>
            </a:r>
            <a:endParaRPr lang="nl-NL" sz="1800" b="1" dirty="0"/>
          </a:p>
        </p:txBody>
      </p:sp>
    </p:spTree>
    <p:extLst>
      <p:ext uri="{BB962C8B-B14F-4D97-AF65-F5344CB8AC3E}">
        <p14:creationId xmlns:p14="http://schemas.microsoft.com/office/powerpoint/2010/main" val="253304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Impact van je huis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r="5611" b="2193"/>
          <a:stretch/>
        </p:blipFill>
        <p:spPr>
          <a:xfrm>
            <a:off x="3669555" y="1273174"/>
            <a:ext cx="5784111" cy="4821053"/>
          </a:xfrm>
        </p:spPr>
      </p:pic>
    </p:spTree>
    <p:extLst>
      <p:ext uri="{BB962C8B-B14F-4D97-AF65-F5344CB8AC3E}">
        <p14:creationId xmlns:p14="http://schemas.microsoft.com/office/powerpoint/2010/main" val="3709572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 van je huis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65" y="3628189"/>
            <a:ext cx="6010102" cy="2497975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5F6CDE-AEDC-4A0E-8640-0665C1D8E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/>
              <a:t>Verborgen energie in je huis </a:t>
            </a:r>
          </a:p>
          <a:p>
            <a:r>
              <a:rPr lang="nl-NL" dirty="0"/>
              <a:t>Cumulatief</a:t>
            </a:r>
          </a:p>
          <a:p>
            <a:endParaRPr lang="nl-NL" dirty="0"/>
          </a:p>
          <a:p>
            <a:endParaRPr lang="nl-NL" dirty="0"/>
          </a:p>
          <a:p>
            <a:r>
              <a:rPr lang="nl-NL" b="1" dirty="0"/>
              <a:t>Verbouwen van je huis tot energieneutraal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65" y="369512"/>
            <a:ext cx="6014483" cy="286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5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Warmte in huis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dirty="0"/>
              <a:t>Wat gebeurd er met de warmte in huis?</a:t>
            </a:r>
          </a:p>
          <a:p>
            <a:pPr marL="0" indent="0">
              <a:buNone/>
            </a:pPr>
            <a:r>
              <a:rPr lang="nl-NL" dirty="0"/>
              <a:t>Vervliegt….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Tijd:</a:t>
            </a:r>
            <a:r>
              <a:rPr lang="nl-NL" dirty="0"/>
              <a:t> 5 minuten</a:t>
            </a:r>
            <a:endParaRPr lang="nl-NL" b="1" dirty="0"/>
          </a:p>
          <a:p>
            <a:pPr marL="0" indent="0">
              <a:buNone/>
            </a:pPr>
            <a:r>
              <a:rPr lang="nl-NL" b="1" dirty="0"/>
              <a:t>Uitkomst: </a:t>
            </a:r>
            <a:r>
              <a:rPr lang="nl-NL" dirty="0"/>
              <a:t>In je getekende huis is te zien waar de warmte zonder goede isolatie blijft. </a:t>
            </a:r>
          </a:p>
          <a:p>
            <a:pPr marL="0" indent="0">
              <a:buNone/>
            </a:pPr>
            <a:r>
              <a:rPr lang="nl-NL" b="1" dirty="0"/>
              <a:t>Klaar:</a:t>
            </a:r>
            <a:r>
              <a:rPr lang="nl-NL" dirty="0"/>
              <a:t> lees bladzijde 97 t/m 112</a:t>
            </a:r>
          </a:p>
          <a:p>
            <a:pPr marL="0" indent="0">
              <a:buNone/>
            </a:pPr>
            <a:r>
              <a:rPr lang="nl-NL" b="1" dirty="0"/>
              <a:t>Wat: </a:t>
            </a:r>
            <a:r>
              <a:rPr lang="nl-NL" dirty="0"/>
              <a:t>Teken met rood waar de warmte van heen gaat, schrijf hierbij de percentages </a:t>
            </a:r>
          </a:p>
          <a:p>
            <a:pPr marL="0" indent="0">
              <a:buNone/>
            </a:pPr>
            <a:r>
              <a:rPr lang="nl-NL" b="1" dirty="0"/>
              <a:t>Beantwoord: </a:t>
            </a:r>
            <a:r>
              <a:rPr lang="nl-NL" dirty="0"/>
              <a:t>Voor jezelf de volgende vraag, welk energielabel heeft mijn huis.</a:t>
            </a:r>
          </a:p>
          <a:p>
            <a:pPr marL="0" indent="0">
              <a:buNone/>
            </a:pPr>
            <a:r>
              <a:rPr lang="nl-NL" dirty="0"/>
              <a:t>Schrijf dit links onder je getekende huis.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1" y="1730017"/>
            <a:ext cx="5384800" cy="4266329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DF57C1F-2FDD-46D0-AD12-50369E279A3C}"/>
              </a:ext>
            </a:extLst>
          </p:cNvPr>
          <p:cNvSpPr txBox="1"/>
          <p:nvPr/>
        </p:nvSpPr>
        <p:spPr>
          <a:xfrm>
            <a:off x="254000" y="55194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dirty="0">
                <a:hlinkClick r:id="rId4"/>
              </a:rPr>
              <a:t>https://www.energielabel.nl/woningen/zoek-je-energielabel/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910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Verbeteringen en energie labels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Wie heeft/weet het energie label thuis?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Welke maatregelen kan je nemen en wat leveren de maatregelen op..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702505"/>
            <a:ext cx="5384800" cy="4321352"/>
          </a:xfrm>
        </p:spPr>
      </p:pic>
    </p:spTree>
    <p:extLst>
      <p:ext uri="{BB962C8B-B14F-4D97-AF65-F5344CB8AC3E}">
        <p14:creationId xmlns:p14="http://schemas.microsoft.com/office/powerpoint/2010/main" val="320257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2611" y="218971"/>
            <a:ext cx="8860565" cy="648072"/>
          </a:xfrm>
        </p:spPr>
        <p:txBody>
          <a:bodyPr/>
          <a:lstStyle/>
          <a:p>
            <a:pPr algn="ctr"/>
            <a:r>
              <a:rPr lang="nl-NL" dirty="0"/>
              <a:t>Zonnepaneel versus Kolencentrale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72611" y="1294724"/>
            <a:ext cx="8846773" cy="4929411"/>
          </a:xfrm>
        </p:spPr>
        <p:txBody>
          <a:bodyPr/>
          <a:lstStyle/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marL="0" indent="0" algn="ctr">
              <a:buNone/>
            </a:pPr>
            <a:r>
              <a:rPr lang="nl-NL" dirty="0"/>
              <a:t>Kolen grote impact tijden verbranding</a:t>
            </a:r>
          </a:p>
          <a:p>
            <a:pPr marL="0" indent="0" algn="ctr">
              <a:buNone/>
            </a:pPr>
            <a:r>
              <a:rPr lang="nl-NL" dirty="0"/>
              <a:t>Hebben zonnepanelen ook impact, zo ja waar?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27" y="965013"/>
            <a:ext cx="3965945" cy="164445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08" y="4248529"/>
            <a:ext cx="6046381" cy="18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7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Vergelijking CO</a:t>
            </a:r>
            <a:r>
              <a:rPr lang="nl-NL" sz="2400" baseline="30000" dirty="0"/>
              <a:t>2</a:t>
            </a:r>
            <a:r>
              <a:rPr lang="nl-NL" dirty="0"/>
              <a:t> uitstoot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63"/>
          <a:stretch/>
        </p:blipFill>
        <p:spPr>
          <a:xfrm>
            <a:off x="4114799" y="854075"/>
            <a:ext cx="7652765" cy="4899798"/>
          </a:xfrm>
        </p:spPr>
      </p:pic>
      <p:sp>
        <p:nvSpPr>
          <p:cNvPr id="8" name="Tijdelijke aanduiding voor inhoud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2000" dirty="0"/>
              <a:t>25 x meer CO</a:t>
            </a:r>
            <a:r>
              <a:rPr lang="nl-NL" sz="2000" baseline="30000" dirty="0"/>
              <a:t>2</a:t>
            </a:r>
            <a:r>
              <a:rPr lang="nl-NL" sz="2000" dirty="0"/>
              <a:t> uitstoot in levenscyclus kolen</a:t>
            </a:r>
          </a:p>
        </p:txBody>
      </p:sp>
    </p:spTree>
    <p:extLst>
      <p:ext uri="{BB962C8B-B14F-4D97-AF65-F5344CB8AC3E}">
        <p14:creationId xmlns:p14="http://schemas.microsoft.com/office/powerpoint/2010/main" val="2782336377"/>
      </p:ext>
    </p:extLst>
  </p:cSld>
  <p:clrMapOvr>
    <a:masterClrMapping/>
  </p:clrMapOvr>
</p:sld>
</file>

<file path=ppt/theme/theme1.xml><?xml version="1.0" encoding="utf-8"?>
<a:theme xmlns:a="http://schemas.openxmlformats.org/drawingml/2006/main" name="Helicon 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con thema" id="{ACB87FCE-9474-4D1A-91B1-4808E599A9AC}" vid="{0E457EA9-F56E-4451-8CA0-082C072EE7D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0" ma:contentTypeDescription="Een nieuw document maken." ma:contentTypeScope="" ma:versionID="d642efe41fcea88d5f514d462b90a26a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5a1ffd1461ecf3d7dc907e04825cc141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A6D45D-6342-41E1-9276-0F7AD02AEA7A}">
  <ds:schemaRefs>
    <ds:schemaRef ds:uri="http://purl.org/dc/dcmitype/"/>
    <ds:schemaRef ds:uri="http://www.w3.org/XML/1998/namespace"/>
    <ds:schemaRef ds:uri="34354c1b-6b8c-435b-ad50-990538c19557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7a28104-336f-447d-946e-e305ac2bcd4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CCD9448-4211-4E98-8EB3-67BB3BE9A0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02F9FB-0C37-434E-94E0-7AA32DCC4A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936</Words>
  <Application>Microsoft Office PowerPoint</Application>
  <PresentationFormat>Breedbeeld</PresentationFormat>
  <Paragraphs>172</Paragraphs>
  <Slides>19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Calibri</vt:lpstr>
      <vt:lpstr>Segoe UI</vt:lpstr>
      <vt:lpstr>Wingdings</vt:lpstr>
      <vt:lpstr>Helicon thema</vt:lpstr>
      <vt:lpstr>De verborgen impact</vt:lpstr>
      <vt:lpstr>Vorige les</vt:lpstr>
      <vt:lpstr>Je huis</vt:lpstr>
      <vt:lpstr>Impact van je huis</vt:lpstr>
      <vt:lpstr>Bouw van je huis</vt:lpstr>
      <vt:lpstr>Warmte in huis</vt:lpstr>
      <vt:lpstr>Verbeteringen en energie labels</vt:lpstr>
      <vt:lpstr>Zonnepaneel versus Kolencentrale</vt:lpstr>
      <vt:lpstr>Vergelijking CO2 uitstoot</vt:lpstr>
      <vt:lpstr>Zon, wind of kolen…</vt:lpstr>
      <vt:lpstr>Rendement en opbrengst</vt:lpstr>
      <vt:lpstr>Case Badkamer</vt:lpstr>
      <vt:lpstr>Soorten impact badkamer</vt:lpstr>
      <vt:lpstr>Bouwen van een huis</vt:lpstr>
      <vt:lpstr>Hout als duurzaam alternatief?</vt:lpstr>
      <vt:lpstr>Joris Verhoeven Architect Tilburg</vt:lpstr>
      <vt:lpstr>Houtbouwers</vt:lpstr>
      <vt:lpstr>Opdracht</vt:lpstr>
      <vt:lpstr>De verborgen impact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verborgen impact</dc:title>
  <dc:creator>Gerjan de Ruiter</dc:creator>
  <cp:lastModifiedBy>Gerjan de Ruiter</cp:lastModifiedBy>
  <cp:revision>8</cp:revision>
  <dcterms:created xsi:type="dcterms:W3CDTF">2020-09-24T14:16:22Z</dcterms:created>
  <dcterms:modified xsi:type="dcterms:W3CDTF">2020-09-25T07:13:01Z</dcterms:modified>
</cp:coreProperties>
</file>